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364" r:id="rId3"/>
    <p:sldId id="392" r:id="rId4"/>
    <p:sldId id="393" r:id="rId5"/>
    <p:sldId id="394" r:id="rId6"/>
    <p:sldId id="396" r:id="rId7"/>
    <p:sldId id="397" r:id="rId8"/>
    <p:sldId id="398" r:id="rId9"/>
    <p:sldId id="395" r:id="rId10"/>
    <p:sldId id="400" r:id="rId11"/>
    <p:sldId id="401" r:id="rId12"/>
    <p:sldId id="399" r:id="rId13"/>
    <p:sldId id="402" r:id="rId14"/>
    <p:sldId id="404" r:id="rId15"/>
    <p:sldId id="405" r:id="rId16"/>
    <p:sldId id="406" r:id="rId17"/>
    <p:sldId id="407" r:id="rId18"/>
    <p:sldId id="403" r:id="rId19"/>
    <p:sldId id="299" r:id="rId20"/>
    <p:sldId id="322" r:id="rId2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46" d="100"/>
          <a:sy n="146" d="100"/>
        </p:scale>
        <p:origin x="11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1х1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hyperlink" Target="http://www.youtube.com/@BaikalG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923928" y="1995686"/>
            <a:ext cx="4680520" cy="1367284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ru-RU" sz="1600" b="0" dirty="0"/>
              <a:t>О деятельности учебно-научной лаборатории </a:t>
            </a:r>
            <a:endParaRPr lang="en-US" sz="1600" b="0" dirty="0"/>
          </a:p>
          <a:p>
            <a:pPr algn="ctr">
              <a:spcBef>
                <a:spcPts val="600"/>
              </a:spcBef>
            </a:pPr>
            <a:r>
              <a:rPr lang="ru-RU" sz="1700" dirty="0"/>
              <a:t>«Финансы и финансовые институты»</a:t>
            </a:r>
            <a:endParaRPr lang="en-US" sz="1700" dirty="0"/>
          </a:p>
          <a:p>
            <a:pPr algn="ctr">
              <a:spcBef>
                <a:spcPts val="600"/>
              </a:spcBef>
            </a:pPr>
            <a:r>
              <a:rPr lang="ru-RU" sz="1700" dirty="0"/>
              <a:t> </a:t>
            </a:r>
            <a:r>
              <a:rPr lang="ru-RU" sz="1600" b="0" dirty="0"/>
              <a:t>Байкальского государственного университета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Щукина Татьяна Владимировна</a:t>
            </a:r>
          </a:p>
          <a:p>
            <a:r>
              <a:rPr lang="ru-RU" dirty="0"/>
              <a:t>заведующий кафедрой </a:t>
            </a:r>
            <a:r>
              <a:rPr lang="ru-RU" sz="1600" b="0" dirty="0"/>
              <a:t>«Финансы и финансовые институты»</a:t>
            </a:r>
          </a:p>
          <a:p>
            <a:r>
              <a:rPr lang="ru-RU" dirty="0"/>
              <a:t>к.э.н., доцент </a:t>
            </a: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ACC3F-10FD-6929-DE66-BAB6893D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BEA6C91F-9B86-E05C-3B27-6D83613636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14935" y="1546955"/>
            <a:ext cx="6330588" cy="809085"/>
          </a:xfrm>
        </p:spPr>
        <p:txBody>
          <a:bodyPr>
            <a:norm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принимают активное участие в ежегодном Всероссийском Байкальском молодежном фестивале Наука 0+ </a:t>
            </a:r>
          </a:p>
          <a:p>
            <a:endParaRPr lang="ru-RU" dirty="0">
              <a:solidFill>
                <a:srgbClr val="000000"/>
              </a:solidFill>
              <a:latin typeface="-apple-system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254E6E-F7A1-E574-B7F0-A9A53A60E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Байкальский молодежный фестиваль Наука 0+</a:t>
            </a:r>
            <a:r>
              <a:rPr lang="ru-RU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D4CDBF-7DE5-2C27-2D21-77B702DE5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96545"/>
            <a:ext cx="1368152" cy="1331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BB91AD-4E6C-ED8E-807F-F78DA10C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46955"/>
            <a:ext cx="1980423" cy="1988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42DFE9-AF7B-5FE3-2621-507E4FB62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223196"/>
            <a:ext cx="3249254" cy="1871853"/>
          </a:xfrm>
          <a:prstGeom prst="rect">
            <a:avLst/>
          </a:prstGeom>
        </p:spPr>
      </p:pic>
      <p:sp>
        <p:nvSpPr>
          <p:cNvPr id="10" name="Объект 4">
            <a:extLst>
              <a:ext uri="{FF2B5EF4-FFF2-40B4-BE49-F238E27FC236}">
                <a16:creationId xmlns:a16="http://schemas.microsoft.com/office/drawing/2014/main" id="{21637E56-4C6B-C444-0586-D47C143F9F3C}"/>
              </a:ext>
            </a:extLst>
          </p:cNvPr>
          <p:cNvSpPr txBox="1">
            <a:spLocks/>
          </p:cNvSpPr>
          <p:nvPr/>
        </p:nvSpPr>
        <p:spPr>
          <a:xfrm>
            <a:off x="4270974" y="3962204"/>
            <a:ext cx="4693513" cy="1122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бои по Финансовой грамотности среди студентов, обучающихся по направлению «Финансы и кредит»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CF2697-982C-C5A6-F428-BBA33622D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188" y="2152821"/>
            <a:ext cx="2077787" cy="29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5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5C1E0-7EBD-439E-444E-0482CFAC9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DDAAF65-CC4E-14AA-FBB8-9788C40D8BA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851920" y="3044974"/>
            <a:ext cx="3052119" cy="187215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5368C63-55BF-743B-98C5-9090C7637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(семинарские занятия с приглашением практиков)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81C53-1F1B-AD44-7CDA-614534352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5" y="1572361"/>
            <a:ext cx="3018558" cy="1539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6B39A-29C3-EDA3-8A9D-EC07E487DFC0}"/>
              </a:ext>
            </a:extLst>
          </p:cNvPr>
          <p:cNvSpPr txBox="1"/>
          <p:nvPr/>
        </p:nvSpPr>
        <p:spPr>
          <a:xfrm>
            <a:off x="3707904" y="1606996"/>
            <a:ext cx="50973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с представителями филиала страховой компании «Росгосстрах» для студентов, обучающихся по направлению «Финансы и кредит», стали традиционными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5FFBC-6926-5144-843B-150A9DF8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58" y="3768295"/>
            <a:ext cx="1293293" cy="12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7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AFA3C-68D4-F893-41A6-CF1589C9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662F9FD-5696-94C1-3654-6736533B9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(выездные мероприятия)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D70B4-65CD-1341-6CA3-260CE324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73" y="3333849"/>
            <a:ext cx="1584127" cy="17248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D4264F-B34F-469C-7D4C-4B8B68FBB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1" y="3651869"/>
            <a:ext cx="1335299" cy="1310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048C0B-BFB8-774C-B6F4-5A0391DFBF0F}"/>
              </a:ext>
            </a:extLst>
          </p:cNvPr>
          <p:cNvSpPr txBox="1"/>
          <p:nvPr/>
        </p:nvSpPr>
        <p:spPr>
          <a:xfrm>
            <a:off x="3189549" y="1435339"/>
            <a:ext cx="57961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 в УФК по Иркутской области. На мероприятии побывали студенты 3 и 4 курсов направления «Финансы и кредит» Института управления и финансов. В программу мероприятия была включена конференция, где студентам были предложены доклады на актуальные темы. Была проведена экскурсия по музею истории УФК по Иркутской области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A30B848-DC89-BBE2-AFCA-D95C697BF96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292080" y="3214089"/>
            <a:ext cx="3158019" cy="158392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75F679-8995-50BA-C521-2041F8F8F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2" y="1477433"/>
            <a:ext cx="2874615" cy="17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D08F-5539-EAB8-7A28-FDA84AB8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7DEF82DD-8054-9F10-4B31-ABF371663A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925480" y="3126896"/>
            <a:ext cx="1550674" cy="167710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3B20890-8E04-FBBE-12E7-F8B09C50D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(научные публикации студентов)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ECB07-478F-7FC1-1A9B-D8BF0B8C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03" y="1503851"/>
            <a:ext cx="1807517" cy="20170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6EC047-9014-2C6A-0F41-1DC2D3F10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7" y="3651870"/>
            <a:ext cx="1535354" cy="14833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AA5517-164D-398D-A056-4D3ABCA68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544" y="1617216"/>
            <a:ext cx="2322253" cy="1909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0416E3-4E65-80E1-B6EA-33F02DFDF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977" y="3126896"/>
            <a:ext cx="2227246" cy="19090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E476D8-85FE-44A7-6598-5AEE0AC61C84}"/>
              </a:ext>
            </a:extLst>
          </p:cNvPr>
          <p:cNvSpPr txBox="1"/>
          <p:nvPr/>
        </p:nvSpPr>
        <p:spPr>
          <a:xfrm>
            <a:off x="2053647" y="1503851"/>
            <a:ext cx="45238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лаборатории студенты под руководством научных руководителей активно занимаются подготовкой статей, которые включаются в публикации  различных научных журналов, в том числе и журналы БГУ </a:t>
            </a:r>
          </a:p>
        </p:txBody>
      </p:sp>
    </p:spTree>
    <p:extLst>
      <p:ext uri="{BB962C8B-B14F-4D97-AF65-F5344CB8AC3E}">
        <p14:creationId xmlns:p14="http://schemas.microsoft.com/office/powerpoint/2010/main" val="4133709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77D2E-DA58-3A4B-2613-8F9FBD3E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9AA3B23D-8B32-AB31-5D2A-DFB7E2B3742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59832" y="1455985"/>
            <a:ext cx="1719231" cy="249354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83DA8EF-2534-0CC3-9249-9CACB8129D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(участие в конкурсах на лучшую ВКР)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7E79B0-ED36-0CEB-47C0-D258F9600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97" y="2479204"/>
            <a:ext cx="1998222" cy="2664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01287-557C-834D-B58A-FEB93F4FA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7" y="1455985"/>
            <a:ext cx="2402474" cy="2231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8748B-F3E3-B63E-6A89-2086C018A0C1}"/>
              </a:ext>
            </a:extLst>
          </p:cNvPr>
          <p:cNvSpPr txBox="1"/>
          <p:nvPr/>
        </p:nvSpPr>
        <p:spPr>
          <a:xfrm>
            <a:off x="251379" y="3873952"/>
            <a:ext cx="38775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по итогам защиты выпускных квалификационных работ принимают участие в конкурсах на лучшую ВКР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A87223-60E3-5D0A-0063-4ECCD1BC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884" y="1455985"/>
            <a:ext cx="3104300" cy="17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89C95-7E1F-2453-8A56-289ACABFB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F7B864FA-ACD3-4C4E-F7CE-E4D43083B85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118226" y="1563638"/>
            <a:ext cx="2025774" cy="158412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267B567-1839-64E7-FEA4-7C8348B66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(участие в региональном этапе ежегодного Всероссийского конкурса «Бюджет для граждан»)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66FA3D-8AFF-E02C-D9EA-2C75C9B9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7" y="1467159"/>
            <a:ext cx="2107173" cy="27157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C95E05-D2AF-C64F-0471-9BF2D6311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398323"/>
            <a:ext cx="2655392" cy="1854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5F8E0F-002E-9C86-3803-72C0C9A9B77E}"/>
              </a:ext>
            </a:extLst>
          </p:cNvPr>
          <p:cNvSpPr txBox="1"/>
          <p:nvPr/>
        </p:nvSpPr>
        <p:spPr>
          <a:xfrm>
            <a:off x="2339752" y="1561168"/>
            <a:ext cx="3612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студенты принимают активное участие в региональном этапе Всероссийского конкурса «Бюджет для граждан», организуемого министерством финансов Иркутской области, и становятся победителями!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33EFE8-FD94-C863-D6C0-8605705A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870" y="3582332"/>
            <a:ext cx="2843808" cy="13961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52D360-0012-4F2A-B02A-3CC441964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267" y="4104138"/>
            <a:ext cx="1321168" cy="8743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51AA75-28A1-A38A-8E0E-005BCD820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1" y="3755760"/>
            <a:ext cx="1321168" cy="12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6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D85A-C5D5-D7D1-1C25-D041C491A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1CB888E4-F0F5-8403-FAA1-25225B25590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7031" y="2571749"/>
            <a:ext cx="3206006" cy="192360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2B4CB0D-2B7E-F07C-FA17-31D8A19AE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(практическая подготовка студентов)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EBBDB-FF39-FEF8-5A24-664723229B14}"/>
              </a:ext>
            </a:extLst>
          </p:cNvPr>
          <p:cNvSpPr txBox="1"/>
          <p:nvPr/>
        </p:nvSpPr>
        <p:spPr>
          <a:xfrm>
            <a:off x="3340072" y="1923678"/>
            <a:ext cx="3470861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студенты бакалавриата и магистратуры (очной и заочной форм обучения) направления «Финансы и кредит» проходят учебную практику в учебно-научной лаборатории «Финансы и финансовые институты»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0B17A5-E9BF-6F07-7722-49B0F594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59320"/>
            <a:ext cx="2091879" cy="22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F2DEC-3073-D673-7252-2CA7667B7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2AC2EE2E-F4DF-0C32-3511-9330A7ABD97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70110" y="3613128"/>
            <a:ext cx="3288332" cy="153037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CE7478-9577-3DAB-79A7-AFF955CD3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(участие в научно-исследовательских работах)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BF004E7-A49C-A0EE-BF42-876B964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59944"/>
              </p:ext>
            </p:extLst>
          </p:nvPr>
        </p:nvGraphicFramePr>
        <p:xfrm>
          <a:off x="120730" y="1530373"/>
          <a:ext cx="9023271" cy="2137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34434">
                  <a:extLst>
                    <a:ext uri="{9D8B030D-6E8A-4147-A177-3AD203B41FA5}">
                      <a16:colId xmlns:a16="http://schemas.microsoft.com/office/drawing/2014/main" val="194396803"/>
                    </a:ext>
                  </a:extLst>
                </a:gridCol>
                <a:gridCol w="1481455">
                  <a:extLst>
                    <a:ext uri="{9D8B030D-6E8A-4147-A177-3AD203B41FA5}">
                      <a16:colId xmlns:a16="http://schemas.microsoft.com/office/drawing/2014/main" val="34673891"/>
                    </a:ext>
                  </a:extLst>
                </a:gridCol>
                <a:gridCol w="370363">
                  <a:extLst>
                    <a:ext uri="{9D8B030D-6E8A-4147-A177-3AD203B41FA5}">
                      <a16:colId xmlns:a16="http://schemas.microsoft.com/office/drawing/2014/main" val="332235432"/>
                    </a:ext>
                  </a:extLst>
                </a:gridCol>
                <a:gridCol w="592582">
                  <a:extLst>
                    <a:ext uri="{9D8B030D-6E8A-4147-A177-3AD203B41FA5}">
                      <a16:colId xmlns:a16="http://schemas.microsoft.com/office/drawing/2014/main" val="311507558"/>
                    </a:ext>
                  </a:extLst>
                </a:gridCol>
                <a:gridCol w="444437">
                  <a:extLst>
                    <a:ext uri="{9D8B030D-6E8A-4147-A177-3AD203B41FA5}">
                      <a16:colId xmlns:a16="http://schemas.microsoft.com/office/drawing/2014/main" val="1289241763"/>
                    </a:ext>
                  </a:extLst>
                </a:gridCol>
              </a:tblGrid>
              <a:tr h="39161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Тематика научно-исследовательских работ</a:t>
                      </a:r>
                    </a:p>
                  </a:txBody>
                  <a:tcPr marL="68155" marR="6815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Руководитель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5" marR="6815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студентов-исполнителей</a:t>
                      </a:r>
                    </a:p>
                  </a:txBody>
                  <a:tcPr marL="68155" marR="681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369428"/>
                  </a:ext>
                </a:extLst>
              </a:tr>
              <a:tr h="996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2661243524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Векторы развития финансовых институтов в условиях неопределенности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Жигас</a:t>
                      </a: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М.Г.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3431147320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Государственные и муниципальные финансы: развитие теории и практики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Файберг</a:t>
                      </a: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Т.В.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43200523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Инвестиционная деятельность на рынке ценных бумаг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Тимофеева А.А.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3314437790"/>
                  </a:ext>
                </a:extLst>
              </a:tr>
              <a:tr h="18920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Казначейские технологии и их роль в реализации концепции повышения эффективности бюджетных расходов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Ковтун Л.Р.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4261219241"/>
                  </a:ext>
                </a:extLst>
              </a:tr>
              <a:tr h="998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Корпоративное финансирование: теория и практика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Кислицына Л.В.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1526915392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экономической эффективности проектов 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Кислицына Л.В.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1112136139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финансово-кредитных технологий в современных условиях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Щукина Т.В.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2373947623"/>
                  </a:ext>
                </a:extLst>
              </a:tr>
              <a:tr h="1801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000" b="0" kern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финансового рынка: тенденции, перспективы, проблемы регулирования</a:t>
                      </a:r>
                    </a:p>
                  </a:txBody>
                  <a:tcPr marL="68155" marR="6815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Звягинцева Н.А.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155" marR="6815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155" marR="68155" marT="0" marB="0"/>
                </a:tc>
                <a:extLst>
                  <a:ext uri="{0D108BD9-81ED-4DB2-BD59-A6C34878D82A}">
                    <a16:rowId xmlns:a16="http://schemas.microsoft.com/office/drawing/2014/main" val="1197359920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59669A9-66F2-4110-6032-0C4BD856C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688" y="1207208"/>
            <a:ext cx="92583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FA8C0-761A-CE3E-72EF-32066E3BAD5D}"/>
              </a:ext>
            </a:extLst>
          </p:cNvPr>
          <p:cNvSpPr txBox="1"/>
          <p:nvPr/>
        </p:nvSpPr>
        <p:spPr>
          <a:xfrm>
            <a:off x="4241779" y="3795886"/>
            <a:ext cx="45825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активно участвуют в научно-исследовательских работах по разным направлениям, которые выполняются на кафедре финансов и финансовых институтов</a:t>
            </a:r>
          </a:p>
        </p:txBody>
      </p:sp>
    </p:spTree>
    <p:extLst>
      <p:ext uri="{BB962C8B-B14F-4D97-AF65-F5344CB8AC3E}">
        <p14:creationId xmlns:p14="http://schemas.microsoft.com/office/powerpoint/2010/main" val="1599867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2EA79-CB3C-CC72-F1F7-3BAE3661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9C3142A8-6A4D-E77B-57FF-F8879A542A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(выездные мероприятия)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2BD5B2-C510-8277-DF69-58505D131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898" y="2635234"/>
            <a:ext cx="3727249" cy="16019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B9CA40-4791-A636-57D5-9F6157F05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635234"/>
            <a:ext cx="1822088" cy="2037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990692-2778-EE5D-4CBF-90196AA1F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89417"/>
            <a:ext cx="1584176" cy="1545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161708-7A3F-B354-E201-E7A135C0C9DA}"/>
              </a:ext>
            </a:extLst>
          </p:cNvPr>
          <p:cNvSpPr txBox="1"/>
          <p:nvPr/>
        </p:nvSpPr>
        <p:spPr>
          <a:xfrm>
            <a:off x="3304406" y="1402971"/>
            <a:ext cx="56857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общаются с профессиональными банкирами на их рабочем месте, получают уникальную возможность погружения в рабочий процесс с ознакомлением «внутренней кухни» банковской деятельности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3C813-58FF-3C69-02C9-A5112F246D37}"/>
              </a:ext>
            </a:extLst>
          </p:cNvPr>
          <p:cNvSpPr txBox="1"/>
          <p:nvPr/>
        </p:nvSpPr>
        <p:spPr>
          <a:xfrm>
            <a:off x="5652120" y="4302304"/>
            <a:ext cx="3096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«Карьера в Сбере»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8A4EF1-6BE2-EE1F-23EA-10D8E9D5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2" y="1450060"/>
            <a:ext cx="3052739" cy="19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Перспективные направления работы до 2025 года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323528" y="1347614"/>
            <a:ext cx="4248472" cy="3096344"/>
          </a:xfrm>
        </p:spPr>
        <p:txBody>
          <a:bodyPr/>
          <a:lstStyle/>
          <a:p>
            <a:pPr marL="176213" indent="-176213" algn="just">
              <a:buFont typeface="+mj-lt"/>
              <a:buAutoNum type="arabicPeriod"/>
            </a:pPr>
            <a:r>
              <a:rPr lang="ru-RU" sz="1400" b="0" dirty="0"/>
              <a:t>Участие во II Всероссийском Байкальском     молодежном фестивале «НАУКА 0+».</a:t>
            </a:r>
          </a:p>
          <a:p>
            <a:pPr marL="176213" indent="-176213" algn="just">
              <a:buFont typeface="+mj-lt"/>
              <a:buAutoNum type="arabicPeriod"/>
            </a:pPr>
            <a:r>
              <a:rPr lang="ru-RU" sz="1400" b="0" dirty="0"/>
              <a:t>Подготовка студентов к участию во Всероссийских конференциях и олимпиадах по финансовым институтам, государственным и муниципальным финансам.</a:t>
            </a:r>
          </a:p>
          <a:p>
            <a:pPr marL="176213" indent="-176213" algn="just">
              <a:buFont typeface="+mj-lt"/>
              <a:buAutoNum type="arabicPeriod"/>
            </a:pPr>
            <a:r>
              <a:rPr lang="ru-RU" sz="1400" b="0" dirty="0"/>
              <a:t>Подготовка научных публикаций студентов бакалавриата и магистратуры.</a:t>
            </a:r>
          </a:p>
          <a:p>
            <a:pPr marL="176213" indent="-176213" algn="just">
              <a:buFont typeface="+mj-lt"/>
              <a:buAutoNum type="arabicPeriod"/>
            </a:pPr>
            <a:r>
              <a:rPr lang="ru-RU" sz="1400" b="0" dirty="0"/>
              <a:t>Организация проведения практико-ориентированных занятий.</a:t>
            </a:r>
          </a:p>
          <a:p>
            <a:pPr marL="176213" indent="-176213" algn="just">
              <a:buFont typeface="+mj-lt"/>
              <a:buAutoNum type="arabicPeriod"/>
            </a:pPr>
            <a:r>
              <a:rPr lang="ru-RU" sz="1400" b="0" dirty="0"/>
              <a:t>Организация практической подготовки 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/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научно-исследовательской работы обучающихся и способствование совершенствованию образовательного процесса путем привлечения обучающихся БГУ к самостоятельной научной и практической деятельности, проектному обучению в процессе подготовки курсовых работ, написании выпускных квалификационных работ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прохождения практической подготовки, выполнения научно-исследовательских работ и проектов по заказу внешних организаций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8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168302"/>
          </a:xfrm>
        </p:spPr>
        <p:txBody>
          <a:bodyPr>
            <a:normAutofit fontScale="55000" lnSpcReduction="20000"/>
          </a:bodyPr>
          <a:lstStyle/>
          <a:p>
            <a:pPr marL="176213" indent="-176213" algn="just"/>
            <a:r>
              <a:rPr lang="ru-RU" sz="2600" dirty="0"/>
              <a:t>– развивать грантовую активность обучающихся, осуществлять отбор и представление студентов для участия в конкурсах;</a:t>
            </a:r>
          </a:p>
          <a:p>
            <a:pPr marL="176213" indent="-176213" algn="just"/>
            <a:r>
              <a:rPr lang="ru-RU" sz="2600" dirty="0"/>
              <a:t>– организовывать внутриуниверситетские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pPr marL="176213" indent="-176213" algn="just"/>
            <a:r>
              <a:rPr lang="ru-RU" sz="2600" dirty="0"/>
              <a:t>– создавать внутриуниверситетские службы занятости студентов в научно-технической сфере;</a:t>
            </a:r>
          </a:p>
          <a:p>
            <a:pPr marL="176213" indent="-176213" algn="just"/>
            <a:r>
              <a:rPr lang="ru-RU" sz="2600" dirty="0"/>
              <a:t>– осуществлять отбор на конкурсной основе и выдвижение наиболее одаренных студентов и молодых ученых на соискание государственных научных стипендий;</a:t>
            </a:r>
          </a:p>
          <a:p>
            <a:pPr marL="176213" indent="-176213" algn="just"/>
            <a:r>
              <a:rPr lang="ru-RU" sz="2600" dirty="0"/>
              <a:t>– рекомендовать 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marL="176213" indent="-176213" algn="just"/>
            <a:r>
              <a:rPr lang="ru-RU" sz="2600" dirty="0"/>
              <a:t>– стимулировать публикационную активность обучающихся и научно-техническое творчество;</a:t>
            </a:r>
          </a:p>
          <a:p>
            <a:pPr marL="176213" indent="-176213" algn="just"/>
            <a:r>
              <a:rPr lang="ru-RU" sz="2600" dirty="0"/>
              <a:t>– осуществлять информирование обучающихся по тематике и направлениям исследований, проводимых БГУ;</a:t>
            </a:r>
          </a:p>
          <a:p>
            <a:pPr marL="176213" indent="-176213" algn="just"/>
            <a:r>
              <a:rPr lang="ru-RU" sz="2600" dirty="0"/>
              <a:t>– организовывать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sp>
        <p:nvSpPr>
          <p:cNvPr id="2" name="Объект 4">
            <a:extLst>
              <a:ext uri="{FF2B5EF4-FFF2-40B4-BE49-F238E27FC236}">
                <a16:creationId xmlns:a16="http://schemas.microsoft.com/office/drawing/2014/main" id="{DFD33428-EE9E-4538-C252-2C2ACC436659}"/>
              </a:ext>
            </a:extLst>
          </p:cNvPr>
          <p:cNvSpPr txBox="1">
            <a:spLocks/>
          </p:cNvSpPr>
          <p:nvPr/>
        </p:nvSpPr>
        <p:spPr>
          <a:xfrm>
            <a:off x="3347864" y="1779662"/>
            <a:ext cx="5545088" cy="30243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ru-RU" sz="1600" dirty="0"/>
              <a:t>Руководитель: </a:t>
            </a:r>
            <a:r>
              <a:rPr lang="ru-RU" sz="1600" b="1" cap="all" dirty="0"/>
              <a:t>Татьяна Владимировна Щукина</a:t>
            </a:r>
            <a:r>
              <a:rPr lang="ru-RU" sz="1600" dirty="0"/>
              <a:t>,</a:t>
            </a:r>
          </a:p>
          <a:p>
            <a:pPr marL="0" indent="0" algn="just"/>
            <a:r>
              <a:rPr lang="ru-RU" sz="1400" dirty="0"/>
              <a:t>заведующий кафедрой финансов и финансовых институтов</a:t>
            </a:r>
          </a:p>
          <a:p>
            <a:pPr marL="0" indent="0" algn="just"/>
            <a:r>
              <a:rPr lang="ru-RU" sz="1400" dirty="0"/>
              <a:t>кандидат экономических наук, доцент, </a:t>
            </a:r>
          </a:p>
          <a:p>
            <a:pPr marL="0" indent="285750" algn="just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Независимый эксперт аттестационной комиссии Минфина Иркутской области,</a:t>
            </a:r>
          </a:p>
          <a:p>
            <a:pPr marL="0" indent="285750" algn="just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Член Общественного совета при службе Государственного финансового контроля Иркутской области,</a:t>
            </a:r>
          </a:p>
          <a:p>
            <a:pPr marL="0" indent="285750" algn="just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Член Координационного совета по повышению финансовой грамотности при Правительстве Иркутской области,</a:t>
            </a:r>
          </a:p>
          <a:p>
            <a:pPr marL="0" indent="285750" algn="just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/>
              <a:t>Член Совета по межбюджетным отношениям при Правительстве Иркутской области.</a:t>
            </a:r>
          </a:p>
          <a:p>
            <a:pPr marL="0" indent="0" algn="just"/>
            <a:r>
              <a:rPr lang="ru-RU" sz="1500" b="1" dirty="0"/>
              <a:t>Осуществляет руководство лабораторией с 2021 года</a:t>
            </a:r>
          </a:p>
          <a:p>
            <a:pPr marL="0" indent="0" algn="just"/>
            <a:endParaRPr lang="ru-RU" sz="1600" dirty="0"/>
          </a:p>
          <a:p>
            <a:pPr marL="0" indent="0" algn="just"/>
            <a:endParaRPr lang="ru-RU" sz="1600" dirty="0"/>
          </a:p>
          <a:p>
            <a:pPr marL="0" indent="0" algn="just"/>
            <a:br>
              <a:rPr lang="ru-RU" sz="1600" dirty="0"/>
            </a:br>
            <a:endParaRPr lang="ru-RU" sz="1600" dirty="0"/>
          </a:p>
        </p:txBody>
      </p:sp>
      <p:pic>
        <p:nvPicPr>
          <p:cNvPr id="1026" name="Picture 2" descr="Щукина Татьяна Владимировна">
            <a:extLst>
              <a:ext uri="{FF2B5EF4-FFF2-40B4-BE49-F238E27FC236}">
                <a16:creationId xmlns:a16="http://schemas.microsoft.com/office/drawing/2014/main" id="{F0DA9481-F854-CE03-4C57-92F6DB11682F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151063"/>
            <a:ext cx="2881312" cy="19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(практико-ориентированные занятия)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5468D21-4D73-D91B-3BE8-7A9E5CBAC1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056" y="1663190"/>
            <a:ext cx="8497888" cy="1533526"/>
          </a:xfrm>
        </p:spPr>
        <p:txBody>
          <a:bodyPr>
            <a:normAutofit/>
          </a:bodyPr>
          <a:lstStyle/>
          <a:p>
            <a:pPr marL="0" indent="0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Управления Федерального казначейства по Иркутской области провели в мае 2023 года открытую лекцию для студентов 2 и 3 курсов Института управления и финансов в рамках мероприятий, посвященных 100-летию со дня образования контрольно-ревизионных органов Министерства финансов Российской Федерации и 30-летию Управления Федерального казначейства по Иркутской области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BE16D0-164E-789C-07B2-AE60D7C8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" y="3726592"/>
            <a:ext cx="1194584" cy="12096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88BC74-E2BE-F366-93C5-EAFEEB16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062879"/>
            <a:ext cx="5724128" cy="189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7836D-D13D-C50D-6640-C0A92705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48753999-CBA1-C5C1-4921-43F336C5AA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41080" y="1474250"/>
            <a:ext cx="4585578" cy="103864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честь юбилея профессора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Аюшиева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Аюржаны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Дылгыровича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мае 2023 года была проведена студенческая научно-практическая конференция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F062E1-1F21-4E4D-52D9-8BC0979DA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студенческая научно-практическая конференция</a:t>
            </a:r>
            <a:r>
              <a:rPr lang="ru-RU" dirty="0"/>
              <a:t>)</a:t>
            </a:r>
          </a:p>
        </p:txBody>
      </p:sp>
      <p:pic>
        <p:nvPicPr>
          <p:cNvPr id="2" name="Объект 2">
            <a:extLst>
              <a:ext uri="{FF2B5EF4-FFF2-40B4-BE49-F238E27FC236}">
                <a16:creationId xmlns:a16="http://schemas.microsoft.com/office/drawing/2014/main" id="{749ABE86-AB76-3582-8345-5C1A5D70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9" y="3740364"/>
            <a:ext cx="1226119" cy="12240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0D7147-EBAB-18CC-4F06-B32A7D8D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" y="1432300"/>
            <a:ext cx="2610442" cy="19468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7BB106-1D2D-28E5-161B-FE14C888C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638" y="2003335"/>
            <a:ext cx="2610442" cy="1959475"/>
          </a:xfrm>
          <a:prstGeom prst="rect">
            <a:avLst/>
          </a:prstGeom>
        </p:spPr>
      </p:pic>
      <p:sp>
        <p:nvSpPr>
          <p:cNvPr id="9" name="Объект 4">
            <a:extLst>
              <a:ext uri="{FF2B5EF4-FFF2-40B4-BE49-F238E27FC236}">
                <a16:creationId xmlns:a16="http://schemas.microsoft.com/office/drawing/2014/main" id="{D7B93FBD-E122-7099-11FF-B77579234A42}"/>
              </a:ext>
            </a:extLst>
          </p:cNvPr>
          <p:cNvSpPr txBox="1">
            <a:spLocks/>
          </p:cNvSpPr>
          <p:nvPr/>
        </p:nvSpPr>
        <p:spPr>
          <a:xfrm>
            <a:off x="4932040" y="2600597"/>
            <a:ext cx="3960440" cy="1296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«АЮШИЕВСКИЕ ЧТЕНИЯ. ЭКОНОМИКА РОССИИ: </a:t>
            </a:r>
          </a:p>
          <a:p>
            <a:pPr marL="0" indent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НОВЫЕ ТРЕНДЫ РАЗВИТИЯ»</a:t>
            </a:r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DD2015-BA61-E1A6-CAB5-644B330E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217" y="3740364"/>
            <a:ext cx="3795933" cy="13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0AE69-3E1F-FC9A-D050-EC9D654DC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1219CB35-E26C-E70A-BBFF-77E7DB1023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24853" y="1544182"/>
            <a:ext cx="4780783" cy="1831400"/>
          </a:xfrm>
        </p:spPr>
        <p:txBody>
          <a:bodyPr/>
          <a:lstStyle/>
          <a:p>
            <a:pPr marL="0"/>
            <a:br>
              <a:rPr lang="ru-RU" dirty="0"/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в качестве волонтеров участвуют в проведении очного этапа ежегодной олимпиады по финансовой грамотности для школьников Иркутской области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3FB0E-EF62-6FC7-164D-2212732BB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(студенческий волонтерский отряд </a:t>
            </a:r>
            <a:r>
              <a:rPr lang="ru-RU" dirty="0" err="1"/>
              <a:t>Финпросвет</a:t>
            </a:r>
            <a:r>
              <a:rPr lang="ru-RU" dirty="0"/>
              <a:t> 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523D90-956E-30E2-B20F-7A5678894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3" y="3564994"/>
            <a:ext cx="1382872" cy="1365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645404-E8C4-DC7B-D9A1-6E3827BA1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08" y="3222590"/>
            <a:ext cx="2214651" cy="1800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AF6D3E-190C-E9E9-F091-E181D10D6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64" y="1728863"/>
            <a:ext cx="1990617" cy="2930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999CFB-9D8D-24A1-A68C-30796C4C6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9" y="1489403"/>
            <a:ext cx="1683038" cy="1940958"/>
          </a:xfrm>
          <a:prstGeom prst="rect">
            <a:avLst/>
          </a:prstGeom>
        </p:spPr>
      </p:pic>
      <p:sp>
        <p:nvSpPr>
          <p:cNvPr id="14" name="Объект 4">
            <a:extLst>
              <a:ext uri="{FF2B5EF4-FFF2-40B4-BE49-F238E27FC236}">
                <a16:creationId xmlns:a16="http://schemas.microsoft.com/office/drawing/2014/main" id="{8ABBBBAD-1AB7-58B5-6A3A-E886418A6138}"/>
              </a:ext>
            </a:extLst>
          </p:cNvPr>
          <p:cNvSpPr txBox="1">
            <a:spLocks/>
          </p:cNvSpPr>
          <p:nvPr/>
        </p:nvSpPr>
        <p:spPr>
          <a:xfrm>
            <a:off x="6084927" y="3044413"/>
            <a:ext cx="2963433" cy="18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br>
              <a:rPr lang="ru-RU" dirty="0"/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рамках регионального проекта «ЗОЛОТОЙ ФОНД СИБИРИ»)</a:t>
            </a:r>
          </a:p>
        </p:txBody>
      </p:sp>
    </p:spTree>
    <p:extLst>
      <p:ext uri="{BB962C8B-B14F-4D97-AF65-F5344CB8AC3E}">
        <p14:creationId xmlns:p14="http://schemas.microsoft.com/office/powerpoint/2010/main" val="136186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D4F4D-CF15-8DB9-0992-79CA106C1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F63067AF-6751-93A8-C31D-C0EE4C38FD0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07505" y="3579862"/>
            <a:ext cx="1406396" cy="141962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AD80F99-A1EE-E55E-2E8E-B5630E0A4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(Всероссийские студенческие онлайн-олимпиады )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E77239A7-3517-90D3-EBB1-680BDA4C8A39}"/>
              </a:ext>
            </a:extLst>
          </p:cNvPr>
          <p:cNvSpPr txBox="1">
            <a:spLocks/>
          </p:cNvSpPr>
          <p:nvPr/>
        </p:nvSpPr>
        <p:spPr>
          <a:xfrm>
            <a:off x="5596588" y="1474249"/>
            <a:ext cx="3530070" cy="17372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базе учебно-научной лаборатории студенты проходят подготовку к участию 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студенческих онлайн-олимпиадах по государственным (муниципальным) финансам и по финансовым рынкам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E1DBBD-5094-8496-027D-1BE2862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06" y="3474605"/>
            <a:ext cx="3076917" cy="1630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93727-E517-F009-2814-561F400CBE57}"/>
              </a:ext>
            </a:extLst>
          </p:cNvPr>
          <p:cNvSpPr txBox="1"/>
          <p:nvPr/>
        </p:nvSpPr>
        <p:spPr>
          <a:xfrm>
            <a:off x="5863423" y="3211482"/>
            <a:ext cx="329589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000"/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для участников проходят на платформе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180000"/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(закрытие) Олимпиады, подведение итогов транслируется на ютуб-канале БГУ.</a:t>
            </a:r>
          </a:p>
          <a:p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www.youtube.com/@BaikalGU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8A71E-AEC1-CBA1-8E2E-C73DA0135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1" y="1474250"/>
            <a:ext cx="5526193" cy="20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3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BB07-6094-8756-8320-AADF6BC8B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68405ED-8755-880F-1642-E25AD7B8FA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9513" y="1635646"/>
            <a:ext cx="8641431" cy="3023667"/>
          </a:xfrm>
        </p:spPr>
        <p:txBody>
          <a:bodyPr/>
          <a:lstStyle/>
          <a:p>
            <a:pPr marL="0" indent="0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управления глобальных рынков Байкальского банка ПАО Сбербанк Ларионов Олег Владимирович выступил перед студентами с лекцией на тему «Актуальные вопросы развития финансового рынка Российской Федерации на современном этапе»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31513A-D002-0040-7C18-D602C8A4F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(лекционные занятия с приглашением практиков)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269F3-DA11-2C80-F258-78BDD80C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16" y="2862839"/>
            <a:ext cx="3837571" cy="19081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A35F98-8439-2FD3-22EA-2EC99648D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3" y="2854975"/>
            <a:ext cx="4293497" cy="1915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63137-4239-A2A0-73BC-11AACDFE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2" y="3807883"/>
            <a:ext cx="1296143" cy="12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77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10684</TotalTime>
  <Words>1046</Words>
  <Application>Microsoft Office PowerPoint</Application>
  <PresentationFormat>Экран (16:9)</PresentationFormat>
  <Paragraphs>119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-apple-system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Ковтун Лира Раисовна</cp:lastModifiedBy>
  <cp:revision>437</cp:revision>
  <cp:lastPrinted>2022-06-06T08:49:15Z</cp:lastPrinted>
  <dcterms:created xsi:type="dcterms:W3CDTF">2019-04-08T11:18:29Z</dcterms:created>
  <dcterms:modified xsi:type="dcterms:W3CDTF">2024-02-27T14:06:05Z</dcterms:modified>
</cp:coreProperties>
</file>